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6"/>
  </p:notesMasterIdLst>
  <p:sldIdLst>
    <p:sldId id="256" r:id="rId2"/>
    <p:sldId id="259" r:id="rId3"/>
    <p:sldId id="260" r:id="rId4"/>
    <p:sldId id="269" r:id="rId5"/>
    <p:sldId id="261" r:id="rId6"/>
    <p:sldId id="272" r:id="rId7"/>
    <p:sldId id="263" r:id="rId8"/>
    <p:sldId id="264" r:id="rId9"/>
    <p:sldId id="265" r:id="rId10"/>
    <p:sldId id="271" r:id="rId11"/>
    <p:sldId id="267" r:id="rId12"/>
    <p:sldId id="268" r:id="rId13"/>
    <p:sldId id="270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9AC"/>
    <a:srgbClr val="261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0062" autoAdjust="0"/>
  </p:normalViewPr>
  <p:slideViewPr>
    <p:cSldViewPr snapToObjects="1"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8FB97-D319-449F-8C5E-757B62909C4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8D387EEE-CB8B-4696-BC63-EC0F660DE522}">
      <dgm:prSet phldrT="[Szöveg]"/>
      <dgm:spPr/>
      <dgm:t>
        <a:bodyPr/>
        <a:lstStyle/>
        <a:p>
          <a:r>
            <a:rPr lang="hu-HU"/>
            <a:t>Integrált Jogalkotási Keretrendszer</a:t>
          </a:r>
        </a:p>
      </dgm:t>
    </dgm:pt>
    <dgm:pt modelId="{818C0F14-F7B9-4342-93EE-C79BBA103385}" type="parTrans" cxnId="{C8CEA263-CB25-4A97-BD06-C5F55D8A2517}">
      <dgm:prSet/>
      <dgm:spPr/>
      <dgm:t>
        <a:bodyPr/>
        <a:lstStyle/>
        <a:p>
          <a:endParaRPr lang="hu-HU"/>
        </a:p>
      </dgm:t>
    </dgm:pt>
    <dgm:pt modelId="{B3CE599F-AFD5-4ED3-97DC-0E2232DDCE94}" type="sibTrans" cxnId="{C8CEA263-CB25-4A97-BD06-C5F55D8A2517}">
      <dgm:prSet/>
      <dgm:spPr/>
      <dgm:t>
        <a:bodyPr/>
        <a:lstStyle/>
        <a:p>
          <a:endParaRPr lang="hu-HU"/>
        </a:p>
      </dgm:t>
    </dgm:pt>
    <dgm:pt modelId="{A2656B3E-17E3-4DA9-B855-64D6DC7755E0}">
      <dgm:prSet phldrT="[Szöveg]"/>
      <dgm:spPr>
        <a:ln>
          <a:noFill/>
          <a:prstDash val="lgDash"/>
        </a:ln>
      </dgm:spPr>
      <dgm:t>
        <a:bodyPr/>
        <a:lstStyle/>
        <a:p>
          <a:r>
            <a:rPr lang="hu-HU"/>
            <a:t>EJR</a:t>
          </a:r>
        </a:p>
      </dgm:t>
    </dgm:pt>
    <dgm:pt modelId="{D3AA9ECC-5EE1-468E-AE16-AC637CDCD449}" type="parTrans" cxnId="{79F3A63D-E814-4DAD-A860-BCDEFBD056CC}">
      <dgm:prSet/>
      <dgm:spPr/>
      <dgm:t>
        <a:bodyPr/>
        <a:lstStyle/>
        <a:p>
          <a:endParaRPr lang="hu-HU"/>
        </a:p>
      </dgm:t>
    </dgm:pt>
    <dgm:pt modelId="{B1B72CF7-F470-495B-9D51-92DF852C3BDD}" type="sibTrans" cxnId="{79F3A63D-E814-4DAD-A860-BCDEFBD056CC}">
      <dgm:prSet/>
      <dgm:spPr/>
      <dgm:t>
        <a:bodyPr/>
        <a:lstStyle/>
        <a:p>
          <a:endParaRPr lang="hu-HU"/>
        </a:p>
      </dgm:t>
    </dgm:pt>
    <dgm:pt modelId="{1827B146-A8AA-4975-9B3F-7F780E918B74}">
      <dgm:prSet phldrT="[Szöveg]"/>
      <dgm:spPr/>
      <dgm:t>
        <a:bodyPr/>
        <a:lstStyle/>
        <a:p>
          <a:r>
            <a:rPr lang="hu-HU" dirty="0" err="1"/>
            <a:t>LocLex</a:t>
          </a:r>
          <a:endParaRPr lang="hu-HU" dirty="0"/>
        </a:p>
      </dgm:t>
    </dgm:pt>
    <dgm:pt modelId="{171886A9-4519-4FF8-89B6-263C6DCD78EE}" type="parTrans" cxnId="{09AFD7AA-3F8B-4219-8F98-1B513E148AE0}">
      <dgm:prSet/>
      <dgm:spPr/>
      <dgm:t>
        <a:bodyPr/>
        <a:lstStyle/>
        <a:p>
          <a:endParaRPr lang="hu-HU"/>
        </a:p>
      </dgm:t>
    </dgm:pt>
    <dgm:pt modelId="{E1E56F96-0A81-4FF4-A55D-F4B430DD8808}" type="sibTrans" cxnId="{09AFD7AA-3F8B-4219-8F98-1B513E148AE0}">
      <dgm:prSet/>
      <dgm:spPr/>
      <dgm:t>
        <a:bodyPr/>
        <a:lstStyle/>
        <a:p>
          <a:endParaRPr lang="hu-HU"/>
        </a:p>
      </dgm:t>
    </dgm:pt>
    <dgm:pt modelId="{92B06B8D-691E-4634-A06F-0197C5E04128}">
      <dgm:prSet phldrT="[Szöveg]"/>
      <dgm:spPr/>
      <dgm:t>
        <a:bodyPr/>
        <a:lstStyle/>
        <a:p>
          <a:r>
            <a:rPr lang="hu-HU"/>
            <a:t>IJR SZÜFM</a:t>
          </a:r>
        </a:p>
      </dgm:t>
    </dgm:pt>
    <dgm:pt modelId="{8FDD9338-7CC8-4633-BE80-E2258BF48CD8}" type="parTrans" cxnId="{5C1F1AFA-F868-4643-80BD-88EFE4D7C466}">
      <dgm:prSet/>
      <dgm:spPr/>
      <dgm:t>
        <a:bodyPr/>
        <a:lstStyle/>
        <a:p>
          <a:endParaRPr lang="hu-HU"/>
        </a:p>
      </dgm:t>
    </dgm:pt>
    <dgm:pt modelId="{2840F3E5-D8BC-44BC-B90F-20B95BC2FA3F}" type="sibTrans" cxnId="{5C1F1AFA-F868-4643-80BD-88EFE4D7C466}">
      <dgm:prSet/>
      <dgm:spPr/>
      <dgm:t>
        <a:bodyPr/>
        <a:lstStyle/>
        <a:p>
          <a:endParaRPr lang="hu-HU"/>
        </a:p>
      </dgm:t>
    </dgm:pt>
    <dgm:pt modelId="{8BE10069-BCE7-46D3-A72D-412C269B9A92}">
      <dgm:prSet/>
      <dgm:spPr/>
      <dgm:t>
        <a:bodyPr/>
        <a:lstStyle/>
        <a:p>
          <a:r>
            <a:rPr lang="hu-HU"/>
            <a:t>NJT</a:t>
          </a:r>
        </a:p>
      </dgm:t>
    </dgm:pt>
    <dgm:pt modelId="{6ED25D4F-7DB0-4D66-B4BC-52D7294262F7}" type="parTrans" cxnId="{A7A15C66-CFDB-4DF2-B495-6F6D1C108D5B}">
      <dgm:prSet/>
      <dgm:spPr/>
      <dgm:t>
        <a:bodyPr/>
        <a:lstStyle/>
        <a:p>
          <a:endParaRPr lang="hu-HU"/>
        </a:p>
      </dgm:t>
    </dgm:pt>
    <dgm:pt modelId="{E6BE6459-62F9-498B-A4E7-33131E8BD4C3}" type="sibTrans" cxnId="{A7A15C66-CFDB-4DF2-B495-6F6D1C108D5B}">
      <dgm:prSet/>
      <dgm:spPr/>
      <dgm:t>
        <a:bodyPr/>
        <a:lstStyle/>
        <a:p>
          <a:endParaRPr lang="hu-HU"/>
        </a:p>
      </dgm:t>
    </dgm:pt>
    <dgm:pt modelId="{C5A8E0D8-734E-42A2-B956-B3B0EB35E90D}">
      <dgm:prSet/>
      <dgm:spPr>
        <a:ln>
          <a:noFill/>
          <a:prstDash val="lgDash"/>
        </a:ln>
      </dgm:spPr>
      <dgm:t>
        <a:bodyPr/>
        <a:lstStyle/>
        <a:p>
          <a:r>
            <a:rPr lang="hu-HU"/>
            <a:t>ParLex</a:t>
          </a:r>
        </a:p>
      </dgm:t>
    </dgm:pt>
    <dgm:pt modelId="{AD5B572A-9403-4036-AF2E-15C21B5C53AB}" type="parTrans" cxnId="{E3DE87BE-643A-42AE-BDEE-40F95358557F}">
      <dgm:prSet/>
      <dgm:spPr/>
      <dgm:t>
        <a:bodyPr/>
        <a:lstStyle/>
        <a:p>
          <a:endParaRPr lang="hu-HU"/>
        </a:p>
      </dgm:t>
    </dgm:pt>
    <dgm:pt modelId="{73BB5541-259D-4C3F-8F5B-818261EF25AE}" type="sibTrans" cxnId="{E3DE87BE-643A-42AE-BDEE-40F95358557F}">
      <dgm:prSet/>
      <dgm:spPr/>
      <dgm:t>
        <a:bodyPr/>
        <a:lstStyle/>
        <a:p>
          <a:endParaRPr lang="hu-HU"/>
        </a:p>
      </dgm:t>
    </dgm:pt>
    <dgm:pt modelId="{4CBBAE1B-9D47-494A-97D5-345339BAA47A}">
      <dgm:prSet/>
      <dgm:spPr>
        <a:ln>
          <a:noFill/>
          <a:prstDash val="lgDash"/>
        </a:ln>
      </dgm:spPr>
      <dgm:t>
        <a:bodyPr/>
        <a:lstStyle/>
        <a:p>
          <a:r>
            <a:rPr lang="hu-HU"/>
            <a:t>GovLex</a:t>
          </a:r>
        </a:p>
      </dgm:t>
    </dgm:pt>
    <dgm:pt modelId="{224E48CF-AA6E-4A35-8CDA-47D5EF86020E}" type="parTrans" cxnId="{BE98345E-C1D4-4FF1-8C9C-56E66A211132}">
      <dgm:prSet/>
      <dgm:spPr/>
      <dgm:t>
        <a:bodyPr/>
        <a:lstStyle/>
        <a:p>
          <a:endParaRPr lang="hu-HU"/>
        </a:p>
      </dgm:t>
    </dgm:pt>
    <dgm:pt modelId="{BA59AF17-84CC-42B2-BA31-2C1FD1BE3445}" type="sibTrans" cxnId="{BE98345E-C1D4-4FF1-8C9C-56E66A211132}">
      <dgm:prSet/>
      <dgm:spPr/>
      <dgm:t>
        <a:bodyPr/>
        <a:lstStyle/>
        <a:p>
          <a:endParaRPr lang="hu-HU"/>
        </a:p>
      </dgm:t>
    </dgm:pt>
    <dgm:pt modelId="{EDC2402C-7841-452C-AF41-0A064927787E}">
      <dgm:prSet/>
      <dgm:spPr>
        <a:ln>
          <a:noFill/>
          <a:prstDash val="lgDash"/>
        </a:ln>
      </dgm:spPr>
      <dgm:t>
        <a:bodyPr/>
        <a:lstStyle/>
        <a:p>
          <a:r>
            <a:rPr lang="hu-HU"/>
            <a:t>WMS</a:t>
          </a:r>
        </a:p>
      </dgm:t>
    </dgm:pt>
    <dgm:pt modelId="{33D5A81B-E7D4-4A23-879C-4F969B58BF38}" type="parTrans" cxnId="{4BF9EC74-FFC5-46C7-8121-D9235114C9FD}">
      <dgm:prSet/>
      <dgm:spPr/>
      <dgm:t>
        <a:bodyPr/>
        <a:lstStyle/>
        <a:p>
          <a:endParaRPr lang="hu-HU"/>
        </a:p>
      </dgm:t>
    </dgm:pt>
    <dgm:pt modelId="{70DBDD30-AAF6-4FAD-A066-9BECF6E3CC2D}" type="sibTrans" cxnId="{4BF9EC74-FFC5-46C7-8121-D9235114C9FD}">
      <dgm:prSet/>
      <dgm:spPr/>
      <dgm:t>
        <a:bodyPr/>
        <a:lstStyle/>
        <a:p>
          <a:endParaRPr lang="hu-HU"/>
        </a:p>
      </dgm:t>
    </dgm:pt>
    <dgm:pt modelId="{21A62718-EDB1-704B-90D9-9726F9F63004}">
      <dgm:prSet/>
      <dgm:spPr>
        <a:ln>
          <a:noFill/>
          <a:prstDash val="lgDash"/>
        </a:ln>
      </dgm:spPr>
      <dgm:t>
        <a:bodyPr/>
        <a:lstStyle/>
        <a:p>
          <a:r>
            <a:rPr lang="hu-HU"/>
            <a:t>HJHSZ,</a:t>
          </a:r>
          <a:r>
            <a:rPr lang="hu-HU" baseline="0"/>
            <a:t> JAÜ és JÉÜ</a:t>
          </a:r>
          <a:endParaRPr lang="hu-HU"/>
        </a:p>
      </dgm:t>
    </dgm:pt>
    <dgm:pt modelId="{BAD0C093-1142-9E44-9410-41B298D0F7AB}" type="parTrans" cxnId="{074BE959-21D1-D84E-9D4E-A95CBB4F2C7A}">
      <dgm:prSet/>
      <dgm:spPr/>
      <dgm:t>
        <a:bodyPr/>
        <a:lstStyle/>
        <a:p>
          <a:endParaRPr lang="en-US"/>
        </a:p>
      </dgm:t>
    </dgm:pt>
    <dgm:pt modelId="{391FD4D9-4B6C-9846-AD0D-92521586553D}" type="sibTrans" cxnId="{074BE959-21D1-D84E-9D4E-A95CBB4F2C7A}">
      <dgm:prSet/>
      <dgm:spPr/>
      <dgm:t>
        <a:bodyPr/>
        <a:lstStyle/>
        <a:p>
          <a:endParaRPr lang="en-US"/>
        </a:p>
      </dgm:t>
    </dgm:pt>
    <dgm:pt modelId="{D84C44B0-8C33-4932-93C9-2F08FA18F4EE}">
      <dgm:prSet/>
      <dgm:spPr>
        <a:ln>
          <a:noFill/>
          <a:prstDash val="lgDash"/>
        </a:ln>
      </dgm:spPr>
      <dgm:t>
        <a:bodyPr/>
        <a:lstStyle/>
        <a:p>
          <a:r>
            <a:rPr lang="hu-HU"/>
            <a:t>NAIH</a:t>
          </a:r>
        </a:p>
      </dgm:t>
    </dgm:pt>
    <dgm:pt modelId="{0A1206DD-1E06-4C67-8CD6-923FFE2E17B2}" type="parTrans" cxnId="{A5E985DF-156B-4ADD-9B96-31B379FE14B3}">
      <dgm:prSet/>
      <dgm:spPr/>
      <dgm:t>
        <a:bodyPr/>
        <a:lstStyle/>
        <a:p>
          <a:endParaRPr lang="hu-HU"/>
        </a:p>
      </dgm:t>
    </dgm:pt>
    <dgm:pt modelId="{CC65DCD2-9FC5-48A3-9C17-9C56B11D1056}" type="sibTrans" cxnId="{A5E985DF-156B-4ADD-9B96-31B379FE14B3}">
      <dgm:prSet/>
      <dgm:spPr/>
      <dgm:t>
        <a:bodyPr/>
        <a:lstStyle/>
        <a:p>
          <a:endParaRPr lang="hu-HU"/>
        </a:p>
      </dgm:t>
    </dgm:pt>
    <dgm:pt modelId="{9CC3C8DA-9F09-4251-8F67-85C10F172605}" type="pres">
      <dgm:prSet presAssocID="{E248FB97-D319-449F-8C5E-757B62909C4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9FC422-1174-432F-8F43-FBEDC67153E0}" type="pres">
      <dgm:prSet presAssocID="{8D387EEE-CB8B-4696-BC63-EC0F660DE522}" presName="centerShape" presStyleLbl="node0" presStyleIdx="0" presStyleCnt="1"/>
      <dgm:spPr/>
    </dgm:pt>
    <dgm:pt modelId="{3EF739A3-823B-4B63-B719-731841E19454}" type="pres">
      <dgm:prSet presAssocID="{D3AA9ECC-5EE1-468E-AE16-AC637CDCD449}" presName="parTrans" presStyleLbl="bgSibTrans2D1" presStyleIdx="0" presStyleCnt="9"/>
      <dgm:spPr/>
    </dgm:pt>
    <dgm:pt modelId="{B68B70D7-7ABF-433D-9E4C-4694664C64A3}" type="pres">
      <dgm:prSet presAssocID="{A2656B3E-17E3-4DA9-B855-64D6DC7755E0}" presName="node" presStyleLbl="node1" presStyleIdx="0" presStyleCnt="9">
        <dgm:presLayoutVars>
          <dgm:bulletEnabled val="1"/>
        </dgm:presLayoutVars>
      </dgm:prSet>
      <dgm:spPr/>
    </dgm:pt>
    <dgm:pt modelId="{DDF2C6A5-CE4D-491D-A2E4-B1F8E8D9DB13}" type="pres">
      <dgm:prSet presAssocID="{224E48CF-AA6E-4A35-8CDA-47D5EF86020E}" presName="parTrans" presStyleLbl="bgSibTrans2D1" presStyleIdx="1" presStyleCnt="9"/>
      <dgm:spPr/>
    </dgm:pt>
    <dgm:pt modelId="{4E5B7A7E-6B61-452F-A45F-52C32B1CCF66}" type="pres">
      <dgm:prSet presAssocID="{4CBBAE1B-9D47-494A-97D5-345339BAA47A}" presName="node" presStyleLbl="node1" presStyleIdx="1" presStyleCnt="9">
        <dgm:presLayoutVars>
          <dgm:bulletEnabled val="1"/>
        </dgm:presLayoutVars>
      </dgm:prSet>
      <dgm:spPr/>
    </dgm:pt>
    <dgm:pt modelId="{BA647876-D2BC-42C9-824F-05D13120A346}" type="pres">
      <dgm:prSet presAssocID="{171886A9-4519-4FF8-89B6-263C6DCD78EE}" presName="parTrans" presStyleLbl="bgSibTrans2D1" presStyleIdx="2" presStyleCnt="9"/>
      <dgm:spPr/>
    </dgm:pt>
    <dgm:pt modelId="{EBB845E2-E8BF-4DA3-AE4A-B0DADE61D15C}" type="pres">
      <dgm:prSet presAssocID="{1827B146-A8AA-4975-9B3F-7F780E918B74}" presName="node" presStyleLbl="node1" presStyleIdx="2" presStyleCnt="9">
        <dgm:presLayoutVars>
          <dgm:bulletEnabled val="1"/>
        </dgm:presLayoutVars>
      </dgm:prSet>
      <dgm:spPr/>
    </dgm:pt>
    <dgm:pt modelId="{BDFD76D5-7209-4B3F-915E-EF2B973CFE39}" type="pres">
      <dgm:prSet presAssocID="{8FDD9338-7CC8-4633-BE80-E2258BF48CD8}" presName="parTrans" presStyleLbl="bgSibTrans2D1" presStyleIdx="3" presStyleCnt="9"/>
      <dgm:spPr/>
    </dgm:pt>
    <dgm:pt modelId="{CF755C93-B802-47C0-A5F4-77C9C4099DC5}" type="pres">
      <dgm:prSet presAssocID="{92B06B8D-691E-4634-A06F-0197C5E04128}" presName="node" presStyleLbl="node1" presStyleIdx="3" presStyleCnt="9">
        <dgm:presLayoutVars>
          <dgm:bulletEnabled val="1"/>
        </dgm:presLayoutVars>
      </dgm:prSet>
      <dgm:spPr/>
    </dgm:pt>
    <dgm:pt modelId="{C4AEA02D-0806-4516-8B88-2A4222E4FF5E}" type="pres">
      <dgm:prSet presAssocID="{6ED25D4F-7DB0-4D66-B4BC-52D7294262F7}" presName="parTrans" presStyleLbl="bgSibTrans2D1" presStyleIdx="4" presStyleCnt="9"/>
      <dgm:spPr/>
    </dgm:pt>
    <dgm:pt modelId="{89284F9E-05A5-4E8B-82A4-41A5FE776E08}" type="pres">
      <dgm:prSet presAssocID="{8BE10069-BCE7-46D3-A72D-412C269B9A92}" presName="node" presStyleLbl="node1" presStyleIdx="4" presStyleCnt="9">
        <dgm:presLayoutVars>
          <dgm:bulletEnabled val="1"/>
        </dgm:presLayoutVars>
      </dgm:prSet>
      <dgm:spPr/>
    </dgm:pt>
    <dgm:pt modelId="{F434CAD0-D5A6-4197-80D5-FAA9CC9ABE31}" type="pres">
      <dgm:prSet presAssocID="{AD5B572A-9403-4036-AF2E-15C21B5C53AB}" presName="parTrans" presStyleLbl="bgSibTrans2D1" presStyleIdx="5" presStyleCnt="9"/>
      <dgm:spPr/>
    </dgm:pt>
    <dgm:pt modelId="{D668B537-DB26-489C-A30F-2634C179942E}" type="pres">
      <dgm:prSet presAssocID="{C5A8E0D8-734E-42A2-B956-B3B0EB35E90D}" presName="node" presStyleLbl="node1" presStyleIdx="5" presStyleCnt="9">
        <dgm:presLayoutVars>
          <dgm:bulletEnabled val="1"/>
        </dgm:presLayoutVars>
      </dgm:prSet>
      <dgm:spPr/>
    </dgm:pt>
    <dgm:pt modelId="{31066DFE-9641-4F3B-8263-84682A947AB9}" type="pres">
      <dgm:prSet presAssocID="{33D5A81B-E7D4-4A23-879C-4F969B58BF38}" presName="parTrans" presStyleLbl="bgSibTrans2D1" presStyleIdx="6" presStyleCnt="9"/>
      <dgm:spPr/>
    </dgm:pt>
    <dgm:pt modelId="{EEB98EB4-D254-4137-B03D-7A1306E53044}" type="pres">
      <dgm:prSet presAssocID="{EDC2402C-7841-452C-AF41-0A064927787E}" presName="node" presStyleLbl="node1" presStyleIdx="6" presStyleCnt="9">
        <dgm:presLayoutVars>
          <dgm:bulletEnabled val="1"/>
        </dgm:presLayoutVars>
      </dgm:prSet>
      <dgm:spPr/>
    </dgm:pt>
    <dgm:pt modelId="{0390737A-C7DC-4A7C-BA78-2B417CAD2F2F}" type="pres">
      <dgm:prSet presAssocID="{0A1206DD-1E06-4C67-8CD6-923FFE2E17B2}" presName="parTrans" presStyleLbl="bgSibTrans2D1" presStyleIdx="7" presStyleCnt="9"/>
      <dgm:spPr/>
    </dgm:pt>
    <dgm:pt modelId="{EAB002BD-95D4-40EA-97AB-2240306CF4BA}" type="pres">
      <dgm:prSet presAssocID="{D84C44B0-8C33-4932-93C9-2F08FA18F4EE}" presName="node" presStyleLbl="node1" presStyleIdx="7" presStyleCnt="9">
        <dgm:presLayoutVars>
          <dgm:bulletEnabled val="1"/>
        </dgm:presLayoutVars>
      </dgm:prSet>
      <dgm:spPr/>
    </dgm:pt>
    <dgm:pt modelId="{004E9249-BDA2-604A-9D1F-C01895000590}" type="pres">
      <dgm:prSet presAssocID="{BAD0C093-1142-9E44-9410-41B298D0F7AB}" presName="parTrans" presStyleLbl="bgSibTrans2D1" presStyleIdx="8" presStyleCnt="9"/>
      <dgm:spPr/>
    </dgm:pt>
    <dgm:pt modelId="{3665ABF9-1BF4-0745-B462-C9F8FBCD3ADF}" type="pres">
      <dgm:prSet presAssocID="{21A62718-EDB1-704B-90D9-9726F9F63004}" presName="node" presStyleLbl="node1" presStyleIdx="8" presStyleCnt="9">
        <dgm:presLayoutVars>
          <dgm:bulletEnabled val="1"/>
        </dgm:presLayoutVars>
      </dgm:prSet>
      <dgm:spPr/>
    </dgm:pt>
  </dgm:ptLst>
  <dgm:cxnLst>
    <dgm:cxn modelId="{A8C05A07-3926-42B9-91F3-018A0D9406E5}" type="presOf" srcId="{224E48CF-AA6E-4A35-8CDA-47D5EF86020E}" destId="{DDF2C6A5-CE4D-491D-A2E4-B1F8E8D9DB13}" srcOrd="0" destOrd="0" presId="urn:microsoft.com/office/officeart/2005/8/layout/radial4"/>
    <dgm:cxn modelId="{760BD90A-7B01-47A7-AE82-8B2EF77D605F}" type="presOf" srcId="{6ED25D4F-7DB0-4D66-B4BC-52D7294262F7}" destId="{C4AEA02D-0806-4516-8B88-2A4222E4FF5E}" srcOrd="0" destOrd="0" presId="urn:microsoft.com/office/officeart/2005/8/layout/radial4"/>
    <dgm:cxn modelId="{6ACD0E18-7CF5-4352-90A4-624403795D29}" type="presOf" srcId="{D3AA9ECC-5EE1-468E-AE16-AC637CDCD449}" destId="{3EF739A3-823B-4B63-B719-731841E19454}" srcOrd="0" destOrd="0" presId="urn:microsoft.com/office/officeart/2005/8/layout/radial4"/>
    <dgm:cxn modelId="{E4D26E34-5511-46CF-BF48-65634FB07BC3}" type="presOf" srcId="{4CBBAE1B-9D47-494A-97D5-345339BAA47A}" destId="{4E5B7A7E-6B61-452F-A45F-52C32B1CCF66}" srcOrd="0" destOrd="0" presId="urn:microsoft.com/office/officeart/2005/8/layout/radial4"/>
    <dgm:cxn modelId="{79F3A63D-E814-4DAD-A860-BCDEFBD056CC}" srcId="{8D387EEE-CB8B-4696-BC63-EC0F660DE522}" destId="{A2656B3E-17E3-4DA9-B855-64D6DC7755E0}" srcOrd="0" destOrd="0" parTransId="{D3AA9ECC-5EE1-468E-AE16-AC637CDCD449}" sibTransId="{B1B72CF7-F470-495B-9D51-92DF852C3BDD}"/>
    <dgm:cxn modelId="{37FE095E-D4AF-4510-97AD-41691A175318}" type="presOf" srcId="{C5A8E0D8-734E-42A2-B956-B3B0EB35E90D}" destId="{D668B537-DB26-489C-A30F-2634C179942E}" srcOrd="0" destOrd="0" presId="urn:microsoft.com/office/officeart/2005/8/layout/radial4"/>
    <dgm:cxn modelId="{BE98345E-C1D4-4FF1-8C9C-56E66A211132}" srcId="{8D387EEE-CB8B-4696-BC63-EC0F660DE522}" destId="{4CBBAE1B-9D47-494A-97D5-345339BAA47A}" srcOrd="1" destOrd="0" parTransId="{224E48CF-AA6E-4A35-8CDA-47D5EF86020E}" sibTransId="{BA59AF17-84CC-42B2-BA31-2C1FD1BE3445}"/>
    <dgm:cxn modelId="{57358C41-2BF6-40BC-AC04-691F17AB7ED7}" type="presOf" srcId="{171886A9-4519-4FF8-89B6-263C6DCD78EE}" destId="{BA647876-D2BC-42C9-824F-05D13120A346}" srcOrd="0" destOrd="0" presId="urn:microsoft.com/office/officeart/2005/8/layout/radial4"/>
    <dgm:cxn modelId="{C8CEA263-CB25-4A97-BD06-C5F55D8A2517}" srcId="{E248FB97-D319-449F-8C5E-757B62909C47}" destId="{8D387EEE-CB8B-4696-BC63-EC0F660DE522}" srcOrd="0" destOrd="0" parTransId="{818C0F14-F7B9-4342-93EE-C79BBA103385}" sibTransId="{B3CE599F-AFD5-4ED3-97DC-0E2232DDCE94}"/>
    <dgm:cxn modelId="{A7A15C66-CFDB-4DF2-B495-6F6D1C108D5B}" srcId="{8D387EEE-CB8B-4696-BC63-EC0F660DE522}" destId="{8BE10069-BCE7-46D3-A72D-412C269B9A92}" srcOrd="4" destOrd="0" parTransId="{6ED25D4F-7DB0-4D66-B4BC-52D7294262F7}" sibTransId="{E6BE6459-62F9-498B-A4E7-33131E8BD4C3}"/>
    <dgm:cxn modelId="{161CFE6A-1926-44A3-A608-66F96887459C}" type="presOf" srcId="{8FDD9338-7CC8-4633-BE80-E2258BF48CD8}" destId="{BDFD76D5-7209-4B3F-915E-EF2B973CFE39}" srcOrd="0" destOrd="0" presId="urn:microsoft.com/office/officeart/2005/8/layout/radial4"/>
    <dgm:cxn modelId="{B07D646D-DF16-4E15-B52A-9FF01177CBEA}" type="presOf" srcId="{D84C44B0-8C33-4932-93C9-2F08FA18F4EE}" destId="{EAB002BD-95D4-40EA-97AB-2240306CF4BA}" srcOrd="0" destOrd="0" presId="urn:microsoft.com/office/officeart/2005/8/layout/radial4"/>
    <dgm:cxn modelId="{18EEE172-0471-4B3E-B533-93E5B06B0EE5}" type="presOf" srcId="{92B06B8D-691E-4634-A06F-0197C5E04128}" destId="{CF755C93-B802-47C0-A5F4-77C9C4099DC5}" srcOrd="0" destOrd="0" presId="urn:microsoft.com/office/officeart/2005/8/layout/radial4"/>
    <dgm:cxn modelId="{4BF9EC74-FFC5-46C7-8121-D9235114C9FD}" srcId="{8D387EEE-CB8B-4696-BC63-EC0F660DE522}" destId="{EDC2402C-7841-452C-AF41-0A064927787E}" srcOrd="6" destOrd="0" parTransId="{33D5A81B-E7D4-4A23-879C-4F969B58BF38}" sibTransId="{70DBDD30-AAF6-4FAD-A066-9BECF6E3CC2D}"/>
    <dgm:cxn modelId="{7C165E78-609A-4439-9652-378CA978A51E}" type="presOf" srcId="{AD5B572A-9403-4036-AF2E-15C21B5C53AB}" destId="{F434CAD0-D5A6-4197-80D5-FAA9CC9ABE31}" srcOrd="0" destOrd="0" presId="urn:microsoft.com/office/officeart/2005/8/layout/radial4"/>
    <dgm:cxn modelId="{7F1B6058-B387-4F94-AA3C-4FC0E82D5B71}" type="presOf" srcId="{E248FB97-D319-449F-8C5E-757B62909C47}" destId="{9CC3C8DA-9F09-4251-8F67-85C10F172605}" srcOrd="0" destOrd="0" presId="urn:microsoft.com/office/officeart/2005/8/layout/radial4"/>
    <dgm:cxn modelId="{5B0CA678-7A8A-47AE-91E0-FD9C5242F278}" type="presOf" srcId="{1827B146-A8AA-4975-9B3F-7F780E918B74}" destId="{EBB845E2-E8BF-4DA3-AE4A-B0DADE61D15C}" srcOrd="0" destOrd="0" presId="urn:microsoft.com/office/officeart/2005/8/layout/radial4"/>
    <dgm:cxn modelId="{074BE959-21D1-D84E-9D4E-A95CBB4F2C7A}" srcId="{8D387EEE-CB8B-4696-BC63-EC0F660DE522}" destId="{21A62718-EDB1-704B-90D9-9726F9F63004}" srcOrd="8" destOrd="0" parTransId="{BAD0C093-1142-9E44-9410-41B298D0F7AB}" sibTransId="{391FD4D9-4B6C-9846-AD0D-92521586553D}"/>
    <dgm:cxn modelId="{EAC54692-E280-421A-B859-611BB1C0B15A}" type="presOf" srcId="{21A62718-EDB1-704B-90D9-9726F9F63004}" destId="{3665ABF9-1BF4-0745-B462-C9F8FBCD3ADF}" srcOrd="0" destOrd="0" presId="urn:microsoft.com/office/officeart/2005/8/layout/radial4"/>
    <dgm:cxn modelId="{A88557AA-2811-4370-94B6-D45C065C6D25}" type="presOf" srcId="{EDC2402C-7841-452C-AF41-0A064927787E}" destId="{EEB98EB4-D254-4137-B03D-7A1306E53044}" srcOrd="0" destOrd="0" presId="urn:microsoft.com/office/officeart/2005/8/layout/radial4"/>
    <dgm:cxn modelId="{09AFD7AA-3F8B-4219-8F98-1B513E148AE0}" srcId="{8D387EEE-CB8B-4696-BC63-EC0F660DE522}" destId="{1827B146-A8AA-4975-9B3F-7F780E918B74}" srcOrd="2" destOrd="0" parTransId="{171886A9-4519-4FF8-89B6-263C6DCD78EE}" sibTransId="{E1E56F96-0A81-4FF4-A55D-F4B430DD8808}"/>
    <dgm:cxn modelId="{4A07A4B0-B74A-4DE7-824D-C09ED670005C}" type="presOf" srcId="{8D387EEE-CB8B-4696-BC63-EC0F660DE522}" destId="{509FC422-1174-432F-8F43-FBEDC67153E0}" srcOrd="0" destOrd="0" presId="urn:microsoft.com/office/officeart/2005/8/layout/radial4"/>
    <dgm:cxn modelId="{E3DE87BE-643A-42AE-BDEE-40F95358557F}" srcId="{8D387EEE-CB8B-4696-BC63-EC0F660DE522}" destId="{C5A8E0D8-734E-42A2-B956-B3B0EB35E90D}" srcOrd="5" destOrd="0" parTransId="{AD5B572A-9403-4036-AF2E-15C21B5C53AB}" sibTransId="{73BB5541-259D-4C3F-8F5B-818261EF25AE}"/>
    <dgm:cxn modelId="{56B53CCA-97F2-4F8E-BFBC-E36EE8BFEA0C}" type="presOf" srcId="{BAD0C093-1142-9E44-9410-41B298D0F7AB}" destId="{004E9249-BDA2-604A-9D1F-C01895000590}" srcOrd="0" destOrd="0" presId="urn:microsoft.com/office/officeart/2005/8/layout/radial4"/>
    <dgm:cxn modelId="{110711DC-5CB6-4835-A7D9-C2BD491233FE}" type="presOf" srcId="{8BE10069-BCE7-46D3-A72D-412C269B9A92}" destId="{89284F9E-05A5-4E8B-82A4-41A5FE776E08}" srcOrd="0" destOrd="0" presId="urn:microsoft.com/office/officeart/2005/8/layout/radial4"/>
    <dgm:cxn modelId="{A5E985DF-156B-4ADD-9B96-31B379FE14B3}" srcId="{8D387EEE-CB8B-4696-BC63-EC0F660DE522}" destId="{D84C44B0-8C33-4932-93C9-2F08FA18F4EE}" srcOrd="7" destOrd="0" parTransId="{0A1206DD-1E06-4C67-8CD6-923FFE2E17B2}" sibTransId="{CC65DCD2-9FC5-48A3-9C17-9C56B11D1056}"/>
    <dgm:cxn modelId="{F2AB80E7-A4E1-4BD9-9D4E-3A6A421B10EE}" type="presOf" srcId="{0A1206DD-1E06-4C67-8CD6-923FFE2E17B2}" destId="{0390737A-C7DC-4A7C-BA78-2B417CAD2F2F}" srcOrd="0" destOrd="0" presId="urn:microsoft.com/office/officeart/2005/8/layout/radial4"/>
    <dgm:cxn modelId="{3860D7E7-EC58-4C6F-8A98-95232FF8BE49}" type="presOf" srcId="{A2656B3E-17E3-4DA9-B855-64D6DC7755E0}" destId="{B68B70D7-7ABF-433D-9E4C-4694664C64A3}" srcOrd="0" destOrd="0" presId="urn:microsoft.com/office/officeart/2005/8/layout/radial4"/>
    <dgm:cxn modelId="{4E4E7DF7-C738-43D8-9AC5-56F47529DFD7}" type="presOf" srcId="{33D5A81B-E7D4-4A23-879C-4F969B58BF38}" destId="{31066DFE-9641-4F3B-8263-84682A947AB9}" srcOrd="0" destOrd="0" presId="urn:microsoft.com/office/officeart/2005/8/layout/radial4"/>
    <dgm:cxn modelId="{5C1F1AFA-F868-4643-80BD-88EFE4D7C466}" srcId="{8D387EEE-CB8B-4696-BC63-EC0F660DE522}" destId="{92B06B8D-691E-4634-A06F-0197C5E04128}" srcOrd="3" destOrd="0" parTransId="{8FDD9338-7CC8-4633-BE80-E2258BF48CD8}" sibTransId="{2840F3E5-D8BC-44BC-B90F-20B95BC2FA3F}"/>
    <dgm:cxn modelId="{D669B357-FECE-4693-AF3F-7EB1A15CBF01}" type="presParOf" srcId="{9CC3C8DA-9F09-4251-8F67-85C10F172605}" destId="{509FC422-1174-432F-8F43-FBEDC67153E0}" srcOrd="0" destOrd="0" presId="urn:microsoft.com/office/officeart/2005/8/layout/radial4"/>
    <dgm:cxn modelId="{A88C1880-156D-4FC1-9B3D-BA8751FC07A7}" type="presParOf" srcId="{9CC3C8DA-9F09-4251-8F67-85C10F172605}" destId="{3EF739A3-823B-4B63-B719-731841E19454}" srcOrd="1" destOrd="0" presId="urn:microsoft.com/office/officeart/2005/8/layout/radial4"/>
    <dgm:cxn modelId="{E662A18E-4803-4DAD-8FF2-71316E2AAE2F}" type="presParOf" srcId="{9CC3C8DA-9F09-4251-8F67-85C10F172605}" destId="{B68B70D7-7ABF-433D-9E4C-4694664C64A3}" srcOrd="2" destOrd="0" presId="urn:microsoft.com/office/officeart/2005/8/layout/radial4"/>
    <dgm:cxn modelId="{261C4935-83D5-45FF-ACCF-0B5CF2F6EA4E}" type="presParOf" srcId="{9CC3C8DA-9F09-4251-8F67-85C10F172605}" destId="{DDF2C6A5-CE4D-491D-A2E4-B1F8E8D9DB13}" srcOrd="3" destOrd="0" presId="urn:microsoft.com/office/officeart/2005/8/layout/radial4"/>
    <dgm:cxn modelId="{4F3B0F52-5D43-4CAB-98B9-8A9AD9004E86}" type="presParOf" srcId="{9CC3C8DA-9F09-4251-8F67-85C10F172605}" destId="{4E5B7A7E-6B61-452F-A45F-52C32B1CCF66}" srcOrd="4" destOrd="0" presId="urn:microsoft.com/office/officeart/2005/8/layout/radial4"/>
    <dgm:cxn modelId="{C6E5F906-D92D-495E-9405-09238DCABCE8}" type="presParOf" srcId="{9CC3C8DA-9F09-4251-8F67-85C10F172605}" destId="{BA647876-D2BC-42C9-824F-05D13120A346}" srcOrd="5" destOrd="0" presId="urn:microsoft.com/office/officeart/2005/8/layout/radial4"/>
    <dgm:cxn modelId="{0C50A1E0-0084-4FF8-B91E-80F8AA8ACC3F}" type="presParOf" srcId="{9CC3C8DA-9F09-4251-8F67-85C10F172605}" destId="{EBB845E2-E8BF-4DA3-AE4A-B0DADE61D15C}" srcOrd="6" destOrd="0" presId="urn:microsoft.com/office/officeart/2005/8/layout/radial4"/>
    <dgm:cxn modelId="{7FCF0423-A2CE-4486-9754-163743858C6B}" type="presParOf" srcId="{9CC3C8DA-9F09-4251-8F67-85C10F172605}" destId="{BDFD76D5-7209-4B3F-915E-EF2B973CFE39}" srcOrd="7" destOrd="0" presId="urn:microsoft.com/office/officeart/2005/8/layout/radial4"/>
    <dgm:cxn modelId="{2A11EB2E-1EF6-4D48-A662-D76104BCCFB0}" type="presParOf" srcId="{9CC3C8DA-9F09-4251-8F67-85C10F172605}" destId="{CF755C93-B802-47C0-A5F4-77C9C4099DC5}" srcOrd="8" destOrd="0" presId="urn:microsoft.com/office/officeart/2005/8/layout/radial4"/>
    <dgm:cxn modelId="{16331105-FD7F-423D-B5A0-F22C19468321}" type="presParOf" srcId="{9CC3C8DA-9F09-4251-8F67-85C10F172605}" destId="{C4AEA02D-0806-4516-8B88-2A4222E4FF5E}" srcOrd="9" destOrd="0" presId="urn:microsoft.com/office/officeart/2005/8/layout/radial4"/>
    <dgm:cxn modelId="{ACA900D1-C00F-465D-A9D8-A6AA82567DD2}" type="presParOf" srcId="{9CC3C8DA-9F09-4251-8F67-85C10F172605}" destId="{89284F9E-05A5-4E8B-82A4-41A5FE776E08}" srcOrd="10" destOrd="0" presId="urn:microsoft.com/office/officeart/2005/8/layout/radial4"/>
    <dgm:cxn modelId="{5FB1522A-6100-41C7-8F7F-C3CD9ABC0EA3}" type="presParOf" srcId="{9CC3C8DA-9F09-4251-8F67-85C10F172605}" destId="{F434CAD0-D5A6-4197-80D5-FAA9CC9ABE31}" srcOrd="11" destOrd="0" presId="urn:microsoft.com/office/officeart/2005/8/layout/radial4"/>
    <dgm:cxn modelId="{B3756F3D-66DD-4194-9F09-868A16841211}" type="presParOf" srcId="{9CC3C8DA-9F09-4251-8F67-85C10F172605}" destId="{D668B537-DB26-489C-A30F-2634C179942E}" srcOrd="12" destOrd="0" presId="urn:microsoft.com/office/officeart/2005/8/layout/radial4"/>
    <dgm:cxn modelId="{8F6EB34F-2B60-4F48-9AF8-311923DECBB8}" type="presParOf" srcId="{9CC3C8DA-9F09-4251-8F67-85C10F172605}" destId="{31066DFE-9641-4F3B-8263-84682A947AB9}" srcOrd="13" destOrd="0" presId="urn:microsoft.com/office/officeart/2005/8/layout/radial4"/>
    <dgm:cxn modelId="{1602F143-964A-46C9-A1E6-F5C635C272F0}" type="presParOf" srcId="{9CC3C8DA-9F09-4251-8F67-85C10F172605}" destId="{EEB98EB4-D254-4137-B03D-7A1306E53044}" srcOrd="14" destOrd="0" presId="urn:microsoft.com/office/officeart/2005/8/layout/radial4"/>
    <dgm:cxn modelId="{D4C88D15-AA1B-4755-B168-67606C3482E0}" type="presParOf" srcId="{9CC3C8DA-9F09-4251-8F67-85C10F172605}" destId="{0390737A-C7DC-4A7C-BA78-2B417CAD2F2F}" srcOrd="15" destOrd="0" presId="urn:microsoft.com/office/officeart/2005/8/layout/radial4"/>
    <dgm:cxn modelId="{220406B8-4DD1-4848-AB7B-C4389396F49F}" type="presParOf" srcId="{9CC3C8DA-9F09-4251-8F67-85C10F172605}" destId="{EAB002BD-95D4-40EA-97AB-2240306CF4BA}" srcOrd="16" destOrd="0" presId="urn:microsoft.com/office/officeart/2005/8/layout/radial4"/>
    <dgm:cxn modelId="{BAC24AFA-00DA-44F6-A711-9EB7887BD341}" type="presParOf" srcId="{9CC3C8DA-9F09-4251-8F67-85C10F172605}" destId="{004E9249-BDA2-604A-9D1F-C01895000590}" srcOrd="17" destOrd="0" presId="urn:microsoft.com/office/officeart/2005/8/layout/radial4"/>
    <dgm:cxn modelId="{CC627792-652C-4E8C-A797-BC3BE488A75B}" type="presParOf" srcId="{9CC3C8DA-9F09-4251-8F67-85C10F172605}" destId="{3665ABF9-1BF4-0745-B462-C9F8FBCD3ADF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FC422-1174-432F-8F43-FBEDC67153E0}">
      <dsp:nvSpPr>
        <dsp:cNvPr id="0" name=""/>
        <dsp:cNvSpPr/>
      </dsp:nvSpPr>
      <dsp:spPr>
        <a:xfrm>
          <a:off x="3253909" y="2844908"/>
          <a:ext cx="1341053" cy="13410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Integrált Jogalkotási Keretrendszer</a:t>
          </a:r>
        </a:p>
      </dsp:txBody>
      <dsp:txXfrm>
        <a:off x="3450302" y="3041301"/>
        <a:ext cx="948267" cy="948267"/>
      </dsp:txXfrm>
    </dsp:sp>
    <dsp:sp modelId="{3EF739A3-823B-4B63-B719-731841E19454}">
      <dsp:nvSpPr>
        <dsp:cNvPr id="0" name=""/>
        <dsp:cNvSpPr/>
      </dsp:nvSpPr>
      <dsp:spPr>
        <a:xfrm rot="10800000">
          <a:off x="785873" y="3324334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B70D7-7ABF-433D-9E4C-4694664C64A3}">
      <dsp:nvSpPr>
        <dsp:cNvPr id="0" name=""/>
        <dsp:cNvSpPr/>
      </dsp:nvSpPr>
      <dsp:spPr>
        <a:xfrm>
          <a:off x="316505" y="3139939"/>
          <a:ext cx="938737" cy="7509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EJR</a:t>
          </a:r>
        </a:p>
      </dsp:txBody>
      <dsp:txXfrm>
        <a:off x="338501" y="3161935"/>
        <a:ext cx="894745" cy="706997"/>
      </dsp:txXfrm>
    </dsp:sp>
    <dsp:sp modelId="{DDF2C6A5-CE4D-491D-A2E4-B1F8E8D9DB13}">
      <dsp:nvSpPr>
        <dsp:cNvPr id="0" name=""/>
        <dsp:cNvSpPr/>
      </dsp:nvSpPr>
      <dsp:spPr>
        <a:xfrm rot="12150000">
          <a:off x="936014" y="2569523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B7A7E-6B61-452F-A45F-52C32B1CCF66}">
      <dsp:nvSpPr>
        <dsp:cNvPr id="0" name=""/>
        <dsp:cNvSpPr/>
      </dsp:nvSpPr>
      <dsp:spPr>
        <a:xfrm>
          <a:off x="555413" y="1938864"/>
          <a:ext cx="938737" cy="7509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GovLex</a:t>
          </a:r>
        </a:p>
      </dsp:txBody>
      <dsp:txXfrm>
        <a:off x="577409" y="1960860"/>
        <a:ext cx="894745" cy="706997"/>
      </dsp:txXfrm>
    </dsp:sp>
    <dsp:sp modelId="{BA647876-D2BC-42C9-824F-05D13120A346}">
      <dsp:nvSpPr>
        <dsp:cNvPr id="0" name=""/>
        <dsp:cNvSpPr/>
      </dsp:nvSpPr>
      <dsp:spPr>
        <a:xfrm rot="13500000">
          <a:off x="1363580" y="1929626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845E2-E8BF-4DA3-AE4A-B0DADE61D15C}">
      <dsp:nvSpPr>
        <dsp:cNvPr id="0" name=""/>
        <dsp:cNvSpPr/>
      </dsp:nvSpPr>
      <dsp:spPr>
        <a:xfrm>
          <a:off x="1235768" y="920641"/>
          <a:ext cx="938737" cy="7509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LocLex</a:t>
          </a:r>
          <a:endParaRPr lang="hu-HU" sz="1600" kern="1200" dirty="0"/>
        </a:p>
      </dsp:txBody>
      <dsp:txXfrm>
        <a:off x="1257764" y="942637"/>
        <a:ext cx="894745" cy="706997"/>
      </dsp:txXfrm>
    </dsp:sp>
    <dsp:sp modelId="{BDFD76D5-7209-4B3F-915E-EF2B973CFE39}">
      <dsp:nvSpPr>
        <dsp:cNvPr id="0" name=""/>
        <dsp:cNvSpPr/>
      </dsp:nvSpPr>
      <dsp:spPr>
        <a:xfrm rot="14850000">
          <a:off x="2003478" y="1502060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55C93-B802-47C0-A5F4-77C9C4099DC5}">
      <dsp:nvSpPr>
        <dsp:cNvPr id="0" name=""/>
        <dsp:cNvSpPr/>
      </dsp:nvSpPr>
      <dsp:spPr>
        <a:xfrm>
          <a:off x="2253991" y="240286"/>
          <a:ext cx="938737" cy="7509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IJR SZÜFM</a:t>
          </a:r>
        </a:p>
      </dsp:txBody>
      <dsp:txXfrm>
        <a:off x="2275987" y="262282"/>
        <a:ext cx="894745" cy="706997"/>
      </dsp:txXfrm>
    </dsp:sp>
    <dsp:sp modelId="{C4AEA02D-0806-4516-8B88-2A4222E4FF5E}">
      <dsp:nvSpPr>
        <dsp:cNvPr id="0" name=""/>
        <dsp:cNvSpPr/>
      </dsp:nvSpPr>
      <dsp:spPr>
        <a:xfrm rot="16200000">
          <a:off x="2758289" y="1351919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84F9E-05A5-4E8B-82A4-41A5FE776E08}">
      <dsp:nvSpPr>
        <dsp:cNvPr id="0" name=""/>
        <dsp:cNvSpPr/>
      </dsp:nvSpPr>
      <dsp:spPr>
        <a:xfrm>
          <a:off x="3455067" y="1377"/>
          <a:ext cx="938737" cy="750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NJT</a:t>
          </a:r>
        </a:p>
      </dsp:txBody>
      <dsp:txXfrm>
        <a:off x="3477063" y="23373"/>
        <a:ext cx="894745" cy="706997"/>
      </dsp:txXfrm>
    </dsp:sp>
    <dsp:sp modelId="{F434CAD0-D5A6-4197-80D5-FAA9CC9ABE31}">
      <dsp:nvSpPr>
        <dsp:cNvPr id="0" name=""/>
        <dsp:cNvSpPr/>
      </dsp:nvSpPr>
      <dsp:spPr>
        <a:xfrm rot="17550000">
          <a:off x="3513099" y="1502060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8B537-DB26-489C-A30F-2634C179942E}">
      <dsp:nvSpPr>
        <dsp:cNvPr id="0" name=""/>
        <dsp:cNvSpPr/>
      </dsp:nvSpPr>
      <dsp:spPr>
        <a:xfrm>
          <a:off x="4656143" y="240286"/>
          <a:ext cx="938737" cy="7509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ParLex</a:t>
          </a:r>
        </a:p>
      </dsp:txBody>
      <dsp:txXfrm>
        <a:off x="4678139" y="262282"/>
        <a:ext cx="894745" cy="706997"/>
      </dsp:txXfrm>
    </dsp:sp>
    <dsp:sp modelId="{31066DFE-9641-4F3B-8263-84682A947AB9}">
      <dsp:nvSpPr>
        <dsp:cNvPr id="0" name=""/>
        <dsp:cNvSpPr/>
      </dsp:nvSpPr>
      <dsp:spPr>
        <a:xfrm rot="18900000">
          <a:off x="4152997" y="1929626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98EB4-D254-4137-B03D-7A1306E53044}">
      <dsp:nvSpPr>
        <dsp:cNvPr id="0" name=""/>
        <dsp:cNvSpPr/>
      </dsp:nvSpPr>
      <dsp:spPr>
        <a:xfrm>
          <a:off x="5674365" y="920641"/>
          <a:ext cx="938737" cy="7509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WMS</a:t>
          </a:r>
        </a:p>
      </dsp:txBody>
      <dsp:txXfrm>
        <a:off x="5696361" y="942637"/>
        <a:ext cx="894745" cy="706997"/>
      </dsp:txXfrm>
    </dsp:sp>
    <dsp:sp modelId="{0390737A-C7DC-4A7C-BA78-2B417CAD2F2F}">
      <dsp:nvSpPr>
        <dsp:cNvPr id="0" name=""/>
        <dsp:cNvSpPr/>
      </dsp:nvSpPr>
      <dsp:spPr>
        <a:xfrm rot="20250000">
          <a:off x="4580563" y="2569523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002BD-95D4-40EA-97AB-2240306CF4BA}">
      <dsp:nvSpPr>
        <dsp:cNvPr id="0" name=""/>
        <dsp:cNvSpPr/>
      </dsp:nvSpPr>
      <dsp:spPr>
        <a:xfrm>
          <a:off x="6354720" y="1938864"/>
          <a:ext cx="938737" cy="7509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NAIH</a:t>
          </a:r>
        </a:p>
      </dsp:txBody>
      <dsp:txXfrm>
        <a:off x="6376716" y="1960860"/>
        <a:ext cx="894745" cy="706997"/>
      </dsp:txXfrm>
    </dsp:sp>
    <dsp:sp modelId="{004E9249-BDA2-604A-9D1F-C01895000590}">
      <dsp:nvSpPr>
        <dsp:cNvPr id="0" name=""/>
        <dsp:cNvSpPr/>
      </dsp:nvSpPr>
      <dsp:spPr>
        <a:xfrm>
          <a:off x="4730704" y="3324334"/>
          <a:ext cx="2332293" cy="38220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5ABF9-1BF4-0745-B462-C9F8FBCD3ADF}">
      <dsp:nvSpPr>
        <dsp:cNvPr id="0" name=""/>
        <dsp:cNvSpPr/>
      </dsp:nvSpPr>
      <dsp:spPr>
        <a:xfrm>
          <a:off x="6593629" y="3139939"/>
          <a:ext cx="938737" cy="7509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lg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HJHSZ,</a:t>
          </a:r>
          <a:r>
            <a:rPr lang="hu-HU" sz="1600" kern="1200" baseline="0"/>
            <a:t> JAÜ és JÉÜ</a:t>
          </a:r>
          <a:endParaRPr lang="hu-HU" sz="1600" kern="1200"/>
        </a:p>
      </dsp:txBody>
      <dsp:txXfrm>
        <a:off x="6615625" y="3161935"/>
        <a:ext cx="894745" cy="706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A Kormány az 1004/2016 (I.18.) határozatában (ún. ÉFK) kiemelt projektként nevesítette az IJR-t.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Támogatási keretösszeg kezdetben 3 Mrd Ft, majd ÉFK módosítást követően 3,897 Mrd Ft.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17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hu-HU" dirty="0"/>
              <a:t>- </a:t>
            </a:r>
            <a:r>
              <a:rPr lang="hu-HU" sz="1200" dirty="0"/>
              <a:t>országgyűlési képviselők, </a:t>
            </a:r>
          </a:p>
          <a:p>
            <a:pPr lvl="0" fontAlgn="base"/>
            <a:r>
              <a:rPr lang="hu-HU" sz="1200" dirty="0"/>
              <a:t>- minisztériumok (állami vezetők és a minisztérium hivatali szervezetének közszolgálati tisztviselői), </a:t>
            </a:r>
          </a:p>
          <a:p>
            <a:pPr lvl="0" fontAlgn="base"/>
            <a:r>
              <a:rPr lang="hu-HU" sz="1200" dirty="0"/>
              <a:t>- NAIH (eltérő jogosultságokat tartalmazó különböző szerepkörök),</a:t>
            </a:r>
          </a:p>
          <a:p>
            <a:pPr lvl="0" fontAlgn="base"/>
            <a:r>
              <a:rPr lang="hu-HU" sz="1200" dirty="0"/>
              <a:t>- önkormányzatok (jegyző és a polgármesteri hivatal szervezetének közszolgálati tisztviselői, FMK vezető, FMK referens), </a:t>
            </a:r>
          </a:p>
          <a:p>
            <a:pPr lvl="0" fontAlgn="base"/>
            <a:r>
              <a:rPr lang="hu-HU" sz="1200" dirty="0"/>
              <a:t>- OGYH (eltérő jogosultságokat tartalmazó különböző szerepkörök), </a:t>
            </a:r>
          </a:p>
          <a:p>
            <a:pPr lvl="0" fontAlgn="base"/>
            <a:r>
              <a:rPr lang="hu-HU" sz="1200" dirty="0"/>
              <a:t>- MKLK (NJT szerkesztők), </a:t>
            </a:r>
          </a:p>
          <a:p>
            <a:pPr lvl="0" fontAlgn="base"/>
            <a:r>
              <a:rPr lang="hu-HU" sz="1200" dirty="0"/>
              <a:t>- MNB (általuk meghatározott, a jogalkotásban és a törvényben meghatározott jogszabálytervezetek véleményezésében részt vevő munkavállalói és vezetői), </a:t>
            </a:r>
          </a:p>
          <a:p>
            <a:pPr lvl="0" fontAlgn="base"/>
            <a:r>
              <a:rPr lang="hu-HU" sz="1200" dirty="0"/>
              <a:t>- önálló szabályozó szervek (általuk meghatározott, a jogalkotásban és a törvényben meghatározott jogszabálytervezetek véleményezésében részt vevő közszolgálati tisztviselői és vezetői), </a:t>
            </a:r>
          </a:p>
          <a:p>
            <a:r>
              <a:rPr lang="hu-HU" sz="1200" dirty="0"/>
              <a:t>- a publikus szolgáltatásokon keresztül:</a:t>
            </a:r>
          </a:p>
          <a:p>
            <a:pPr lvl="0" fontAlgn="base"/>
            <a:r>
              <a:rPr lang="hu-HU" sz="1200" dirty="0"/>
              <a:t>	- az azokat igénybe vevő magánszemélyek, </a:t>
            </a:r>
          </a:p>
          <a:p>
            <a:pPr lvl="0" fontAlgn="base"/>
            <a:r>
              <a:rPr lang="hu-HU" sz="1200" dirty="0"/>
              <a:t>	- az azokat igénybe vevő vállalkozások, </a:t>
            </a:r>
          </a:p>
          <a:p>
            <a:pPr lvl="0" fontAlgn="base"/>
            <a:r>
              <a:rPr lang="hu-HU" sz="1200" dirty="0"/>
              <a:t>	- mindazon szervezetek, társaságok, intézmények, akik az IJR által biztosított </a:t>
            </a:r>
            <a:r>
              <a:rPr lang="hu-HU" sz="1200" dirty="0" err="1"/>
              <a:t>SzEÜSZ-szé</a:t>
            </a:r>
            <a:r>
              <a:rPr lang="hu-HU" sz="1200" dirty="0"/>
              <a:t> 	minősíthető szolgáltatásokat igénybe veszik.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480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5455" y="1844824"/>
            <a:ext cx="8136904" cy="1584176"/>
          </a:xfrm>
        </p:spPr>
        <p:txBody>
          <a:bodyPr/>
          <a:lstStyle/>
          <a:p>
            <a:pPr algn="ctr"/>
            <a:r>
              <a:rPr lang="hu-HU" dirty="0"/>
              <a:t>Megújuló Közlönykiadó</a:t>
            </a:r>
            <a:br>
              <a:rPr lang="hu-HU" dirty="0"/>
            </a:br>
            <a:r>
              <a:rPr lang="hu-HU" sz="3600" dirty="0"/>
              <a:t>– digitális jogalkotás</a:t>
            </a:r>
            <a:br>
              <a:rPr lang="hu-HU" dirty="0"/>
            </a:br>
            <a:br>
              <a:rPr lang="hu-HU" dirty="0"/>
            </a:br>
            <a:endParaRPr lang="hu-HU" sz="16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E00F76D-D62E-4414-A5FB-A350A2D58BAF}"/>
              </a:ext>
            </a:extLst>
          </p:cNvPr>
          <p:cNvSpPr txBox="1"/>
          <p:nvPr/>
        </p:nvSpPr>
        <p:spPr>
          <a:xfrm>
            <a:off x="971600" y="5450701"/>
            <a:ext cx="4032448" cy="937022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bIns="32400" rtlCol="0">
            <a:spAutoFit/>
          </a:bodyPr>
          <a:lstStyle/>
          <a:p>
            <a:r>
              <a:rPr lang="hu-HU" sz="1400" dirty="0">
                <a:solidFill>
                  <a:schemeClr val="bg2"/>
                </a:solidFill>
              </a:rPr>
              <a:t>Sebő Szabolcs</a:t>
            </a:r>
            <a:br>
              <a:rPr lang="hu-HU" sz="1400" dirty="0">
                <a:solidFill>
                  <a:schemeClr val="bg2"/>
                </a:solidFill>
              </a:rPr>
            </a:br>
            <a:r>
              <a:rPr lang="hu-HU" sz="1400" dirty="0">
                <a:solidFill>
                  <a:schemeClr val="bg2"/>
                </a:solidFill>
              </a:rPr>
              <a:t>IT fejlesztési vezető</a:t>
            </a:r>
            <a:br>
              <a:rPr lang="hu-HU" sz="1400" dirty="0">
                <a:solidFill>
                  <a:schemeClr val="bg2"/>
                </a:solidFill>
              </a:rPr>
            </a:br>
            <a:r>
              <a:rPr lang="hu-HU" sz="1400" dirty="0">
                <a:solidFill>
                  <a:schemeClr val="bg2"/>
                </a:solidFill>
              </a:rPr>
              <a:t>Magyar Közlöny Lap- és Könyvkiadó Kft</a:t>
            </a:r>
          </a:p>
          <a:p>
            <a:r>
              <a:rPr lang="hu-HU" sz="1400" dirty="0">
                <a:solidFill>
                  <a:schemeClr val="bg2"/>
                </a:solidFill>
              </a:rPr>
              <a:t>az Európai Unió kiadójának hivatalos partnere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56E0563-C5ED-4332-BF69-D7E733126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20" y="5450700"/>
            <a:ext cx="622680" cy="9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Hogy néz ki a rendszer?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4528A99-E5D2-47C1-B29C-624C10D6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9315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580395" cy="864096"/>
          </a:xfrm>
        </p:spPr>
        <p:txBody>
          <a:bodyPr/>
          <a:lstStyle/>
          <a:p>
            <a:r>
              <a:rPr lang="hu-HU" dirty="0"/>
              <a:t>Hogy néz ki a rendszer - Vállalkozóként?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8D6BAB-E9A4-402B-83D6-959015CB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9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3374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864096"/>
          </a:xfrm>
        </p:spPr>
        <p:txBody>
          <a:bodyPr/>
          <a:lstStyle/>
          <a:p>
            <a:r>
              <a:rPr lang="hu-HU" dirty="0"/>
              <a:t>Hogy néz ki a rendszer – MKLK fejlesztőként?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0A102F0-9ACB-4CF5-BD56-05A15222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36255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klk-ijr-rgen-s-most_v3">
            <a:hlinkClick r:id="" action="ppaction://media"/>
            <a:extLst>
              <a:ext uri="{FF2B5EF4-FFF2-40B4-BE49-F238E27FC236}">
                <a16:creationId xmlns:a16="http://schemas.microsoft.com/office/drawing/2014/main" id="{BC8645A4-D718-4F36-80F6-1BDB3603C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61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4221088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674F41A6-FB17-44DA-89F1-2FA142602420}"/>
              </a:ext>
            </a:extLst>
          </p:cNvPr>
          <p:cNvSpPr txBox="1">
            <a:spLocks/>
          </p:cNvSpPr>
          <p:nvPr/>
        </p:nvSpPr>
        <p:spPr>
          <a:xfrm>
            <a:off x="467544" y="1628800"/>
            <a:ext cx="6408712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altLang="hu-HU" sz="2800" b="0" cap="none" dirty="0">
                <a:latin typeface="+mj-lt"/>
              </a:rPr>
              <a:t>„</a:t>
            </a:r>
            <a:r>
              <a:rPr lang="hu-HU" altLang="hu-HU" sz="2800" b="0" cap="none" dirty="0" err="1">
                <a:latin typeface="+mj-lt"/>
              </a:rPr>
              <a:t>Dimidium</a:t>
            </a:r>
            <a:r>
              <a:rPr lang="hu-HU" altLang="hu-HU" sz="2800" b="0" cap="none" dirty="0">
                <a:latin typeface="+mj-lt"/>
              </a:rPr>
              <a:t> </a:t>
            </a:r>
            <a:r>
              <a:rPr lang="hu-HU" altLang="hu-HU" sz="2800" b="0" cap="none" dirty="0" err="1">
                <a:latin typeface="+mj-lt"/>
              </a:rPr>
              <a:t>facti</a:t>
            </a:r>
            <a:r>
              <a:rPr lang="hu-HU" altLang="hu-HU" sz="2800" b="0" cap="none" dirty="0">
                <a:latin typeface="+mj-lt"/>
              </a:rPr>
              <a:t> </a:t>
            </a:r>
            <a:r>
              <a:rPr lang="hu-HU" altLang="hu-HU" sz="2800" b="0" cap="none" dirty="0" err="1">
                <a:latin typeface="+mj-lt"/>
              </a:rPr>
              <a:t>qui</a:t>
            </a:r>
            <a:r>
              <a:rPr lang="hu-HU" altLang="hu-HU" sz="2800" b="0" cap="none" dirty="0">
                <a:latin typeface="+mj-lt"/>
              </a:rPr>
              <a:t> bene </a:t>
            </a:r>
            <a:r>
              <a:rPr lang="hu-HU" altLang="hu-HU" sz="2800" b="0" cap="none" dirty="0" err="1">
                <a:latin typeface="+mj-lt"/>
              </a:rPr>
              <a:t>coepit</a:t>
            </a:r>
            <a:r>
              <a:rPr lang="hu-HU" altLang="hu-HU" sz="2800" b="0" cap="none" dirty="0">
                <a:latin typeface="+mj-lt"/>
              </a:rPr>
              <a:t> </a:t>
            </a:r>
            <a:r>
              <a:rPr lang="hu-HU" altLang="hu-HU" sz="2800" b="0" cap="none" dirty="0" err="1">
                <a:latin typeface="+mj-lt"/>
              </a:rPr>
              <a:t>habet</a:t>
            </a:r>
            <a:r>
              <a:rPr lang="hu-HU" altLang="hu-HU" sz="2800" b="0" cap="none" dirty="0">
                <a:latin typeface="+mj-lt"/>
              </a:rPr>
              <a:t>” </a:t>
            </a:r>
          </a:p>
          <a:p>
            <a:pPr marL="457200" indent="-457200">
              <a:buFontTx/>
              <a:buChar char="-"/>
            </a:pPr>
            <a:r>
              <a:rPr lang="hu-HU" sz="2800" dirty="0"/>
              <a:t>aki jól kezdte, </a:t>
            </a:r>
          </a:p>
          <a:p>
            <a:r>
              <a:rPr lang="hu-HU" sz="2800" dirty="0" err="1">
                <a:latin typeface="+mj-lt"/>
              </a:rPr>
              <a:t>FELe</a:t>
            </a:r>
            <a:r>
              <a:rPr lang="hu-HU" sz="2800" dirty="0">
                <a:latin typeface="+mj-lt"/>
              </a:rPr>
              <a:t> munkáját elvégezte !”</a:t>
            </a:r>
          </a:p>
          <a:p>
            <a:r>
              <a:rPr lang="hu-HU" sz="2800" dirty="0">
                <a:latin typeface="+mj-lt"/>
              </a:rPr>
              <a:t>				- Horatius</a:t>
            </a: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8856984" cy="4680519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hu-HU" sz="2400" dirty="0"/>
              <a:t>Közlönykiadó – út a digitalizáció irányába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IJR projektösszefoglaló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Az „Integrált Jogalkotási Rendszer” értelmezése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Konzorciumi tagok: IM, MKLK, ME, OGYH, KIFÜ, NISZ, NAIH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A Közlönykiadó szerepe 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IJR felhasználói 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A projekt célja : IJR fő rendszerkomponensei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Hogy néz ki a rendszer?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Összefoglaló 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Miről is beszélünk ma?</a:t>
            </a:r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652403" cy="864096"/>
          </a:xfrm>
        </p:spPr>
        <p:txBody>
          <a:bodyPr/>
          <a:lstStyle/>
          <a:p>
            <a:r>
              <a:rPr lang="hu-HU" dirty="0"/>
              <a:t>Mitől Megújuló és miért digitális?</a:t>
            </a:r>
          </a:p>
        </p:txBody>
      </p:sp>
      <p:sp>
        <p:nvSpPr>
          <p:cNvPr id="8" name="Nyíl: vágott, jobbra mutató 7">
            <a:extLst>
              <a:ext uri="{FF2B5EF4-FFF2-40B4-BE49-F238E27FC236}">
                <a16:creationId xmlns:a16="http://schemas.microsoft.com/office/drawing/2014/main" id="{5559A4EB-D50A-4D4C-BCCB-456CADCEDBB1}"/>
              </a:ext>
            </a:extLst>
          </p:cNvPr>
          <p:cNvSpPr/>
          <p:nvPr/>
        </p:nvSpPr>
        <p:spPr>
          <a:xfrm>
            <a:off x="447989" y="3356992"/>
            <a:ext cx="8003232" cy="936104"/>
          </a:xfrm>
          <a:prstGeom prst="notchedRightArrow">
            <a:avLst/>
          </a:prstGeom>
          <a:gradFill flip="none" rotWithShape="1">
            <a:gsLst>
              <a:gs pos="50000">
                <a:srgbClr val="7791CC"/>
              </a:gs>
              <a:gs pos="0">
                <a:srgbClr val="2349AC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F7D0D65-F6D9-406E-A5C2-4AB622E42B66}"/>
              </a:ext>
            </a:extLst>
          </p:cNvPr>
          <p:cNvSpPr txBox="1"/>
          <p:nvPr/>
        </p:nvSpPr>
        <p:spPr>
          <a:xfrm>
            <a:off x="576874" y="36403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1987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128938C-6B8A-4A9E-A818-E0ED27D918E7}"/>
              </a:ext>
            </a:extLst>
          </p:cNvPr>
          <p:cNvSpPr txBox="1"/>
          <p:nvPr/>
        </p:nvSpPr>
        <p:spPr>
          <a:xfrm>
            <a:off x="1306165" y="36403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1990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9B0C9A1-1ED6-4F5D-88BB-F3A3718D1515}"/>
              </a:ext>
            </a:extLst>
          </p:cNvPr>
          <p:cNvSpPr txBox="1"/>
          <p:nvPr/>
        </p:nvSpPr>
        <p:spPr>
          <a:xfrm>
            <a:off x="2035456" y="36403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1992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D25968F-45C5-4487-9D6C-11303215A29A}"/>
              </a:ext>
            </a:extLst>
          </p:cNvPr>
          <p:cNvSpPr txBox="1"/>
          <p:nvPr/>
        </p:nvSpPr>
        <p:spPr>
          <a:xfrm>
            <a:off x="2740991" y="36403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1999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F6415E9A-AF96-4111-8209-F1FAA27EA373}"/>
              </a:ext>
            </a:extLst>
          </p:cNvPr>
          <p:cNvSpPr txBox="1"/>
          <p:nvPr/>
        </p:nvSpPr>
        <p:spPr>
          <a:xfrm>
            <a:off x="4283968" y="36403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2012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FC7651E-1571-4AFE-BEAA-2B88FF437830}"/>
              </a:ext>
            </a:extLst>
          </p:cNvPr>
          <p:cNvSpPr txBox="1"/>
          <p:nvPr/>
        </p:nvSpPr>
        <p:spPr>
          <a:xfrm>
            <a:off x="5004048" y="36403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2013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2F543DD-C8F5-4264-80FC-2BE127272762}"/>
              </a:ext>
            </a:extLst>
          </p:cNvPr>
          <p:cNvSpPr txBox="1"/>
          <p:nvPr/>
        </p:nvSpPr>
        <p:spPr>
          <a:xfrm>
            <a:off x="5683169" y="3640378"/>
            <a:ext cx="133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2016.02.17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64EC05F-F31E-485C-A8FD-819C74659111}"/>
              </a:ext>
            </a:extLst>
          </p:cNvPr>
          <p:cNvSpPr txBox="1"/>
          <p:nvPr/>
        </p:nvSpPr>
        <p:spPr>
          <a:xfrm>
            <a:off x="7114117" y="3640378"/>
            <a:ext cx="133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2018.12.21</a:t>
            </a:r>
          </a:p>
        </p:txBody>
      </p:sp>
      <p:sp>
        <p:nvSpPr>
          <p:cNvPr id="19" name="Beszédbuborék: négyszög 18">
            <a:extLst>
              <a:ext uri="{FF2B5EF4-FFF2-40B4-BE49-F238E27FC236}">
                <a16:creationId xmlns:a16="http://schemas.microsoft.com/office/drawing/2014/main" id="{C5C5D541-EC7E-4EBF-A8F8-BE6E93ED9EB6}"/>
              </a:ext>
            </a:extLst>
          </p:cNvPr>
          <p:cNvSpPr/>
          <p:nvPr/>
        </p:nvSpPr>
        <p:spPr>
          <a:xfrm>
            <a:off x="478073" y="1435100"/>
            <a:ext cx="1357623" cy="1921892"/>
          </a:xfrm>
          <a:prstGeom prst="wedgeRectCallout">
            <a:avLst>
              <a:gd name="adj1" fmla="val -21432"/>
              <a:gd name="adj2" fmla="val 6832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dirty="0"/>
              <a:t>Korszerű, zárt technológiai rendszer kialakítása, a közlönykiadói gyakorlat teljes reformja</a:t>
            </a:r>
          </a:p>
        </p:txBody>
      </p:sp>
      <p:sp>
        <p:nvSpPr>
          <p:cNvPr id="22" name="Beszédbuborék: négyszög 21">
            <a:extLst>
              <a:ext uri="{FF2B5EF4-FFF2-40B4-BE49-F238E27FC236}">
                <a16:creationId xmlns:a16="http://schemas.microsoft.com/office/drawing/2014/main" id="{DD15113F-E32F-4EC7-8D29-01D4B2F3C0C1}"/>
              </a:ext>
            </a:extLst>
          </p:cNvPr>
          <p:cNvSpPr/>
          <p:nvPr/>
        </p:nvSpPr>
        <p:spPr>
          <a:xfrm>
            <a:off x="395536" y="4262778"/>
            <a:ext cx="1357623" cy="1921892"/>
          </a:xfrm>
          <a:prstGeom prst="wedgeRectCallout">
            <a:avLst>
              <a:gd name="adj1" fmla="val 44372"/>
              <a:gd name="adj2" fmla="val -700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dirty="0"/>
              <a:t>Kialakul a Magyar Közlöny digitális archívuma, teljes és hatályos adatbankja</a:t>
            </a:r>
          </a:p>
        </p:txBody>
      </p:sp>
      <p:sp>
        <p:nvSpPr>
          <p:cNvPr id="23" name="Beszédbuborék: négyszög 22">
            <a:extLst>
              <a:ext uri="{FF2B5EF4-FFF2-40B4-BE49-F238E27FC236}">
                <a16:creationId xmlns:a16="http://schemas.microsoft.com/office/drawing/2014/main" id="{715A007F-445F-462C-BD8D-4B86EEC2FB0F}"/>
              </a:ext>
            </a:extLst>
          </p:cNvPr>
          <p:cNvSpPr/>
          <p:nvPr/>
        </p:nvSpPr>
        <p:spPr>
          <a:xfrm>
            <a:off x="4277030" y="1435100"/>
            <a:ext cx="1357623" cy="1921892"/>
          </a:xfrm>
          <a:prstGeom prst="wedgeRectCallout">
            <a:avLst>
              <a:gd name="adj1" fmla="val -21432"/>
              <a:gd name="adj2" fmla="val 6832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dirty="0"/>
              <a:t>http://njt.hu Nemzeti Jogszabálytár állami jogszabály- szolgáltatás</a:t>
            </a:r>
          </a:p>
        </p:txBody>
      </p:sp>
      <p:sp>
        <p:nvSpPr>
          <p:cNvPr id="24" name="Beszédbuborék: négyszög 23">
            <a:extLst>
              <a:ext uri="{FF2B5EF4-FFF2-40B4-BE49-F238E27FC236}">
                <a16:creationId xmlns:a16="http://schemas.microsoft.com/office/drawing/2014/main" id="{CB071C80-7ADF-401D-9F81-10BB3D31A5D3}"/>
              </a:ext>
            </a:extLst>
          </p:cNvPr>
          <p:cNvSpPr/>
          <p:nvPr/>
        </p:nvSpPr>
        <p:spPr>
          <a:xfrm>
            <a:off x="5745316" y="1415627"/>
            <a:ext cx="1357623" cy="1921892"/>
          </a:xfrm>
          <a:prstGeom prst="wedgeRectCallout">
            <a:avLst>
              <a:gd name="adj1" fmla="val -21432"/>
              <a:gd name="adj2" fmla="val 6832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dirty="0"/>
              <a:t>A Kormány az 1004/2016 (I.18.) határozatában (ún. ÉFK) kiemelt projektként nevesíti az IJR-t</a:t>
            </a:r>
          </a:p>
        </p:txBody>
      </p:sp>
      <p:sp>
        <p:nvSpPr>
          <p:cNvPr id="25" name="Beszédbuborék: négyszög 24">
            <a:extLst>
              <a:ext uri="{FF2B5EF4-FFF2-40B4-BE49-F238E27FC236}">
                <a16:creationId xmlns:a16="http://schemas.microsoft.com/office/drawing/2014/main" id="{265E4E58-9918-44AA-9A1F-47C7C353266A}"/>
              </a:ext>
            </a:extLst>
          </p:cNvPr>
          <p:cNvSpPr/>
          <p:nvPr/>
        </p:nvSpPr>
        <p:spPr>
          <a:xfrm>
            <a:off x="7198550" y="1416251"/>
            <a:ext cx="1357623" cy="1921892"/>
          </a:xfrm>
          <a:prstGeom prst="wedgeRectCallout">
            <a:avLst>
              <a:gd name="adj1" fmla="val -21432"/>
              <a:gd name="adj2" fmla="val 6832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rgbClr val="00B050"/>
                </a:solidFill>
              </a:rPr>
              <a:t>M1: 2017.05.15;</a:t>
            </a:r>
          </a:p>
          <a:p>
            <a:pPr algn="ctr"/>
            <a:r>
              <a:rPr lang="hu-HU" sz="1200" dirty="0">
                <a:solidFill>
                  <a:srgbClr val="00B050"/>
                </a:solidFill>
              </a:rPr>
              <a:t>M2: 2017.06.15;</a:t>
            </a:r>
          </a:p>
          <a:p>
            <a:pPr algn="ctr"/>
            <a:r>
              <a:rPr lang="hu-HU" sz="1200" dirty="0"/>
              <a:t>M3: 2017.12.15;</a:t>
            </a:r>
          </a:p>
          <a:p>
            <a:pPr algn="ctr"/>
            <a:r>
              <a:rPr lang="hu-HU" sz="1200" dirty="0"/>
              <a:t>M4: 2018.06.15;</a:t>
            </a:r>
          </a:p>
          <a:p>
            <a:pPr algn="ctr"/>
            <a:r>
              <a:rPr lang="hu-HU" sz="1200" dirty="0"/>
              <a:t>M5: 2018.09.14;</a:t>
            </a:r>
          </a:p>
          <a:p>
            <a:pPr algn="ctr"/>
            <a:r>
              <a:rPr lang="hu-HU" sz="1200" dirty="0"/>
              <a:t>M6: 2018.11.15</a:t>
            </a:r>
            <a:r>
              <a:rPr lang="hu-HU" sz="1400" dirty="0"/>
              <a:t>.</a:t>
            </a:r>
          </a:p>
        </p:txBody>
      </p:sp>
      <p:sp>
        <p:nvSpPr>
          <p:cNvPr id="26" name="Beszédbuborék: négyszög 25">
            <a:extLst>
              <a:ext uri="{FF2B5EF4-FFF2-40B4-BE49-F238E27FC236}">
                <a16:creationId xmlns:a16="http://schemas.microsoft.com/office/drawing/2014/main" id="{EC29D739-FA2E-403B-A37B-E99B4174A7A1}"/>
              </a:ext>
            </a:extLst>
          </p:cNvPr>
          <p:cNvSpPr/>
          <p:nvPr/>
        </p:nvSpPr>
        <p:spPr>
          <a:xfrm>
            <a:off x="1975764" y="1432362"/>
            <a:ext cx="2020172" cy="1927368"/>
          </a:xfrm>
          <a:prstGeom prst="wedgeRectCallout">
            <a:avLst>
              <a:gd name="adj1" fmla="val -28020"/>
              <a:gd name="adj2" fmla="val 67531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dirty="0"/>
              <a:t>Az első számítógépes jogszabálygyűjtemény: JOGÁSZ</a:t>
            </a:r>
          </a:p>
          <a:p>
            <a:pPr algn="ctr"/>
            <a:r>
              <a:rPr lang="hu-HU" sz="1400" dirty="0"/>
              <a:t>DOS-GEM, </a:t>
            </a:r>
          </a:p>
          <a:p>
            <a:pPr algn="ctr"/>
            <a:r>
              <a:rPr lang="hu-HU" sz="1400" dirty="0"/>
              <a:t>WINDOWS CD JOGÁSZ, </a:t>
            </a:r>
          </a:p>
          <a:p>
            <a:pPr algn="ctr"/>
            <a:r>
              <a:rPr lang="hu-HU" sz="1400" dirty="0"/>
              <a:t>Hivatalos Jogszabálytár</a:t>
            </a:r>
          </a:p>
        </p:txBody>
      </p:sp>
      <p:sp>
        <p:nvSpPr>
          <p:cNvPr id="27" name="Beszédbuborék: négyszög 26">
            <a:extLst>
              <a:ext uri="{FF2B5EF4-FFF2-40B4-BE49-F238E27FC236}">
                <a16:creationId xmlns:a16="http://schemas.microsoft.com/office/drawing/2014/main" id="{1A57AB39-DCB8-4A5A-9193-FB396E527D93}"/>
              </a:ext>
            </a:extLst>
          </p:cNvPr>
          <p:cNvSpPr/>
          <p:nvPr/>
        </p:nvSpPr>
        <p:spPr>
          <a:xfrm>
            <a:off x="2062249" y="4260964"/>
            <a:ext cx="1357623" cy="1921892"/>
          </a:xfrm>
          <a:prstGeom prst="wedgeRectCallout">
            <a:avLst>
              <a:gd name="adj1" fmla="val 29102"/>
              <a:gd name="adj2" fmla="val -688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dirty="0"/>
              <a:t>Minden év februárjában megjelenik a Magyar Közlöny előző évfolyama CD lemezen</a:t>
            </a:r>
          </a:p>
        </p:txBody>
      </p:sp>
      <p:sp>
        <p:nvSpPr>
          <p:cNvPr id="28" name="Beszédbuborék: négyszög 27">
            <a:extLst>
              <a:ext uri="{FF2B5EF4-FFF2-40B4-BE49-F238E27FC236}">
                <a16:creationId xmlns:a16="http://schemas.microsoft.com/office/drawing/2014/main" id="{9E7ACB1E-8399-4457-AAFE-C2D53A915A93}"/>
              </a:ext>
            </a:extLst>
          </p:cNvPr>
          <p:cNvSpPr/>
          <p:nvPr/>
        </p:nvSpPr>
        <p:spPr>
          <a:xfrm>
            <a:off x="5508104" y="4268622"/>
            <a:ext cx="1542598" cy="1921892"/>
          </a:xfrm>
          <a:prstGeom prst="wedgeRectCallout">
            <a:avLst>
              <a:gd name="adj1" fmla="val -61026"/>
              <a:gd name="adj2" fmla="val -69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1400" dirty="0"/>
              <a:t>njt.hu kiegészül az Önkormányzatok</a:t>
            </a:r>
          </a:p>
          <a:p>
            <a:r>
              <a:rPr lang="hu-HU" sz="1400" dirty="0"/>
              <a:t>helyi rendeleteivel,</a:t>
            </a:r>
          </a:p>
          <a:p>
            <a:r>
              <a:rPr lang="hu-HU" sz="1400" dirty="0"/>
              <a:t>majd OSAP és TÖRV modulokkal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51F3B4E-1CFA-4247-9CC9-A5F36724FE3D}"/>
              </a:ext>
            </a:extLst>
          </p:cNvPr>
          <p:cNvSpPr txBox="1"/>
          <p:nvPr/>
        </p:nvSpPr>
        <p:spPr>
          <a:xfrm>
            <a:off x="3563888" y="363727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/>
                </a:solidFill>
              </a:rPr>
              <a:t>2010</a:t>
            </a:r>
          </a:p>
        </p:txBody>
      </p:sp>
      <p:sp>
        <p:nvSpPr>
          <p:cNvPr id="21" name="Beszédbuborék: négyszög 20">
            <a:extLst>
              <a:ext uri="{FF2B5EF4-FFF2-40B4-BE49-F238E27FC236}">
                <a16:creationId xmlns:a16="http://schemas.microsoft.com/office/drawing/2014/main" id="{FE314FB7-9545-48F7-9E6D-00FB81201E03}"/>
              </a:ext>
            </a:extLst>
          </p:cNvPr>
          <p:cNvSpPr/>
          <p:nvPr/>
        </p:nvSpPr>
        <p:spPr>
          <a:xfrm>
            <a:off x="3851920" y="4269223"/>
            <a:ext cx="1357623" cy="1921892"/>
          </a:xfrm>
          <a:prstGeom prst="wedgeRectCallout">
            <a:avLst>
              <a:gd name="adj1" fmla="val -42709"/>
              <a:gd name="adj2" fmla="val -6950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dirty="0"/>
              <a:t>Kiadó megkezdi az online állami szolgáltatások kiajánlását (HJEGY)</a:t>
            </a:r>
          </a:p>
        </p:txBody>
      </p:sp>
    </p:spTree>
    <p:extLst>
      <p:ext uri="{BB962C8B-B14F-4D97-AF65-F5344CB8AC3E}">
        <p14:creationId xmlns:p14="http://schemas.microsoft.com/office/powerpoint/2010/main" val="148524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klk-ijr-projekt_v5">
            <a:hlinkClick r:id="" action="ppaction://media"/>
            <a:extLst>
              <a:ext uri="{FF2B5EF4-FFF2-40B4-BE49-F238E27FC236}">
                <a16:creationId xmlns:a16="http://schemas.microsoft.com/office/drawing/2014/main" id="{1D8F3185-83E3-44F7-8E59-6905A2282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868427" cy="864096"/>
          </a:xfrm>
        </p:spPr>
        <p:txBody>
          <a:bodyPr/>
          <a:lstStyle/>
          <a:p>
            <a:r>
              <a:rPr lang="hu-HU" dirty="0"/>
              <a:t>MI A Jogalkotás </a:t>
            </a:r>
            <a:r>
              <a:rPr lang="hu-HU" dirty="0" err="1"/>
              <a:t>körfolyamatA</a:t>
            </a:r>
            <a:r>
              <a:rPr lang="hu-HU" dirty="0"/>
              <a:t>?</a:t>
            </a:r>
          </a:p>
        </p:txBody>
      </p:sp>
      <p:pic>
        <p:nvPicPr>
          <p:cNvPr id="5" name="Picture 4120">
            <a:extLst>
              <a:ext uri="{FF2B5EF4-FFF2-40B4-BE49-F238E27FC236}">
                <a16:creationId xmlns:a16="http://schemas.microsoft.com/office/drawing/2014/main" id="{197EF2F4-11FE-433F-A57A-35B606C20A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1399857"/>
            <a:ext cx="7992888" cy="51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364371" cy="864096"/>
          </a:xfrm>
        </p:spPr>
        <p:txBody>
          <a:bodyPr/>
          <a:lstStyle/>
          <a:p>
            <a:r>
              <a:rPr lang="hu-HU" dirty="0"/>
              <a:t>KIK a Konzorcium </a:t>
            </a:r>
            <a:r>
              <a:rPr lang="hu-HU" dirty="0" err="1"/>
              <a:t>tagJAI</a:t>
            </a:r>
            <a:r>
              <a:rPr lang="hu-HU" dirty="0"/>
              <a:t>?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C34AA46C-E7B3-4831-9133-52157E24824C}"/>
              </a:ext>
            </a:extLst>
          </p:cNvPr>
          <p:cNvGrpSpPr/>
          <p:nvPr/>
        </p:nvGrpSpPr>
        <p:grpSpPr>
          <a:xfrm>
            <a:off x="1096258" y="1258029"/>
            <a:ext cx="6920008" cy="4763259"/>
            <a:chOff x="1096258" y="1258029"/>
            <a:chExt cx="6920008" cy="4763259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035523CA-E0E8-4D17-B075-C309006B1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6258" y="1628800"/>
              <a:ext cx="6920008" cy="4392488"/>
            </a:xfrm>
            <a:prstGeom prst="rect">
              <a:avLst/>
            </a:prstGeom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1C34CBA8-204A-42D4-98F8-B198AC87E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148"/>
            <a:stretch/>
          </p:blipFill>
          <p:spPr>
            <a:xfrm>
              <a:off x="5048711" y="1258029"/>
              <a:ext cx="1215191" cy="412937"/>
            </a:xfrm>
            <a:prstGeom prst="rect">
              <a:avLst/>
            </a:prstGeom>
          </p:spPr>
        </p:pic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B685C240-9FE3-4607-9399-E70E9DE52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5826" y="1360093"/>
              <a:ext cx="396044" cy="606842"/>
            </a:xfrm>
            <a:prstGeom prst="rect">
              <a:avLst/>
            </a:prstGeom>
          </p:spPr>
        </p:pic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5C2E36CB-250B-4076-AF4C-6F7386B0D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2452" y="1484784"/>
              <a:ext cx="990427" cy="650750"/>
            </a:xfrm>
            <a:prstGeom prst="rect">
              <a:avLst/>
            </a:prstGeom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52AC077C-5F69-4D56-A7E4-661C59C86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27" r="82720"/>
            <a:stretch/>
          </p:blipFill>
          <p:spPr>
            <a:xfrm>
              <a:off x="7457272" y="3737188"/>
              <a:ext cx="558994" cy="606672"/>
            </a:xfrm>
            <a:prstGeom prst="rect">
              <a:avLst/>
            </a:prstGeom>
          </p:spPr>
        </p:pic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64FD23F3-1D8B-4681-A421-69FEE3D5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1464" y="3825044"/>
              <a:ext cx="489488" cy="640996"/>
            </a:xfrm>
            <a:prstGeom prst="rect">
              <a:avLst/>
            </a:prstGeom>
          </p:spPr>
        </p:pic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DB298A80-C63A-4DCA-9E87-BB905AC63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6348" y="1446922"/>
              <a:ext cx="924694" cy="536323"/>
            </a:xfrm>
            <a:prstGeom prst="rect">
              <a:avLst/>
            </a:prstGeom>
          </p:spPr>
        </p:pic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A22911ED-39F1-4091-823C-33D89FD50CF0}"/>
                </a:ext>
              </a:extLst>
            </p:cNvPr>
            <p:cNvGrpSpPr/>
            <p:nvPr/>
          </p:nvGrpSpPr>
          <p:grpSpPr>
            <a:xfrm>
              <a:off x="4584155" y="4327511"/>
              <a:ext cx="551754" cy="582222"/>
              <a:chOff x="5652120" y="4797152"/>
              <a:chExt cx="728956" cy="769209"/>
            </a:xfrm>
          </p:grpSpPr>
          <p:pic>
            <p:nvPicPr>
              <p:cNvPr id="20" name="Kép 19">
                <a:extLst>
                  <a:ext uri="{FF2B5EF4-FFF2-40B4-BE49-F238E27FC236}">
                    <a16:creationId xmlns:a16="http://schemas.microsoft.com/office/drawing/2014/main" id="{352B6436-D768-4909-B7F8-567EC195F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49204" y="4797152"/>
                <a:ext cx="504056" cy="504056"/>
              </a:xfrm>
              <a:prstGeom prst="rect">
                <a:avLst/>
              </a:prstGeom>
            </p:spPr>
          </p:pic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650220E8-93AF-402B-9C8C-CC7FAC586F06}"/>
                  </a:ext>
                </a:extLst>
              </p:cNvPr>
              <p:cNvSpPr txBox="1"/>
              <p:nvPr/>
            </p:nvSpPr>
            <p:spPr>
              <a:xfrm>
                <a:off x="5652120" y="5200401"/>
                <a:ext cx="728956" cy="36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chemeClr val="bg1"/>
                    </a:solidFill>
                  </a:rPr>
                  <a:t>NAIH</a:t>
                </a:r>
                <a:endParaRPr lang="hu-HU" sz="16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405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28467" cy="864096"/>
          </a:xfrm>
        </p:spPr>
        <p:txBody>
          <a:bodyPr/>
          <a:lstStyle/>
          <a:p>
            <a:r>
              <a:rPr lang="hu-HU" dirty="0"/>
              <a:t>Hogy működik a projekt a közlönykiadóban?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EFFF07EB-4207-4A85-A756-9D1AD5AB2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219256" cy="156185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hu-HU" sz="2000" dirty="0"/>
              <a:t>A Közlönykiadó szerepe </a:t>
            </a:r>
          </a:p>
          <a:p>
            <a:pPr marL="1200150" lvl="2" indent="-285750">
              <a:buFontTx/>
              <a:buChar char="-"/>
            </a:pPr>
            <a:r>
              <a:rPr lang="hu-HU" sz="2000" dirty="0"/>
              <a:t>adminisztratív konzorciumvezetés az IM nevében: projektiroda</a:t>
            </a:r>
          </a:p>
          <a:p>
            <a:pPr marL="1200150" lvl="2" indent="-285750">
              <a:buFontTx/>
              <a:buChar char="-"/>
            </a:pPr>
            <a:r>
              <a:rPr lang="hu-HU" sz="2000" dirty="0"/>
              <a:t>IT alkalmazásfejlesztés</a:t>
            </a:r>
          </a:p>
          <a:p>
            <a:pPr marL="1200150" lvl="2" indent="-285750">
              <a:buFontTx/>
              <a:buChar char="-"/>
            </a:pPr>
            <a:r>
              <a:rPr lang="hu-HU" sz="2000" dirty="0"/>
              <a:t>Jogi szakértelem</a:t>
            </a:r>
          </a:p>
          <a:p>
            <a:pPr marL="1200150" lvl="2" indent="-285750">
              <a:buFontTx/>
              <a:buChar char="-"/>
            </a:pPr>
            <a:r>
              <a:rPr lang="hu-HU" sz="2000" dirty="0"/>
              <a:t>És…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D459D71-2204-4F70-9475-FD8CFABAF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245103"/>
            <a:ext cx="4581128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6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KIK az IJR felhasználói?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EFFF07EB-4207-4A85-A756-9D1AD5AB2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8784976" cy="5040560"/>
          </a:xfrm>
        </p:spPr>
        <p:txBody>
          <a:bodyPr>
            <a:normAutofit/>
          </a:bodyPr>
          <a:lstStyle/>
          <a:p>
            <a:pPr lvl="0" fontAlgn="base"/>
            <a:r>
              <a:rPr lang="hu-HU" sz="2000" dirty="0"/>
              <a:t>Jogalkotásban részt vevő felhasználók:</a:t>
            </a:r>
          </a:p>
          <a:p>
            <a:pPr lvl="1" fontAlgn="base"/>
            <a:r>
              <a:rPr lang="hu-HU" sz="2000" dirty="0"/>
              <a:t>- országgyűlési képviselők, </a:t>
            </a:r>
          </a:p>
          <a:p>
            <a:pPr lvl="1" fontAlgn="base"/>
            <a:r>
              <a:rPr lang="hu-HU" sz="2000" dirty="0"/>
              <a:t>- minisztériumok, </a:t>
            </a:r>
          </a:p>
          <a:p>
            <a:pPr lvl="1" fontAlgn="base"/>
            <a:r>
              <a:rPr lang="hu-HU" sz="2000" dirty="0"/>
              <a:t>- önkormányzatok,</a:t>
            </a:r>
          </a:p>
          <a:p>
            <a:pPr lvl="1" fontAlgn="base"/>
            <a:r>
              <a:rPr lang="hu-HU" sz="2000" dirty="0"/>
              <a:t>- OGYH,</a:t>
            </a:r>
          </a:p>
          <a:p>
            <a:pPr lvl="1" fontAlgn="base"/>
            <a:r>
              <a:rPr lang="hu-HU" sz="2000" dirty="0"/>
              <a:t>- MKLK (NJT szerkesztők), </a:t>
            </a:r>
          </a:p>
          <a:p>
            <a:pPr lvl="1" fontAlgn="base"/>
            <a:r>
              <a:rPr lang="hu-HU" sz="2000" dirty="0"/>
              <a:t>- NAIH, </a:t>
            </a:r>
          </a:p>
          <a:p>
            <a:pPr lvl="1" fontAlgn="base"/>
            <a:r>
              <a:rPr lang="hu-HU" sz="2000" dirty="0"/>
              <a:t>- önálló szabályozó szervek, </a:t>
            </a:r>
          </a:p>
          <a:p>
            <a:r>
              <a:rPr lang="hu-HU" sz="2000" dirty="0"/>
              <a:t>Publikus szolgáltatások felhasználói:</a:t>
            </a:r>
          </a:p>
          <a:p>
            <a:pPr lvl="0" fontAlgn="base"/>
            <a:r>
              <a:rPr lang="hu-HU" sz="2000" dirty="0"/>
              <a:t>	- magánszemélyek, </a:t>
            </a:r>
          </a:p>
          <a:p>
            <a:pPr lvl="0" fontAlgn="base"/>
            <a:r>
              <a:rPr lang="hu-HU" sz="2000" dirty="0"/>
              <a:t>	- vállalkozások, </a:t>
            </a:r>
          </a:p>
          <a:p>
            <a:pPr lvl="0" fontAlgn="base"/>
            <a:r>
              <a:rPr lang="hu-HU" sz="2000" dirty="0"/>
              <a:t>	- szervezetek, társaságok, intézmények, </a:t>
            </a:r>
            <a:r>
              <a:rPr lang="hu-HU" sz="2000" dirty="0" err="1"/>
              <a:t>SzEÜSZ</a:t>
            </a:r>
            <a:r>
              <a:rPr lang="hu-HU" sz="2000" dirty="0"/>
              <a:t>/KEÜSZ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2285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4451" cy="864096"/>
          </a:xfrm>
        </p:spPr>
        <p:txBody>
          <a:bodyPr/>
          <a:lstStyle/>
          <a:p>
            <a:r>
              <a:rPr lang="hu-HU" dirty="0"/>
              <a:t>MELYEK Az IJR fő rendszerkomponensei?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D156F31-51B4-4C5D-B0E2-3F3F1A599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491783"/>
              </p:ext>
            </p:extLst>
          </p:nvPr>
        </p:nvGraphicFramePr>
        <p:xfrm>
          <a:off x="585245" y="1844824"/>
          <a:ext cx="7848872" cy="418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8164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4452</TotalTime>
  <Words>486</Words>
  <Application>Microsoft Office PowerPoint</Application>
  <PresentationFormat>Diavetítés a képernyőre (4:3 oldalarány)</PresentationFormat>
  <Paragraphs>101</Paragraphs>
  <Slides>14</Slides>
  <Notes>4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Office-téma</vt:lpstr>
      <vt:lpstr>Megújuló Közlönykiadó – digitális jogalkotás  </vt:lpstr>
      <vt:lpstr>Miről is beszélünk ma?</vt:lpstr>
      <vt:lpstr>Mitől Megújuló és miért digitális?</vt:lpstr>
      <vt:lpstr>PowerPoint-bemutató</vt:lpstr>
      <vt:lpstr>MI A Jogalkotás körfolyamatA?</vt:lpstr>
      <vt:lpstr>KIK a Konzorcium tagJAI?</vt:lpstr>
      <vt:lpstr>Hogy működik a projekt a közlönykiadóban?</vt:lpstr>
      <vt:lpstr>KIK az IJR felhasználói?</vt:lpstr>
      <vt:lpstr>MELYEK Az IJR fő rendszerkomponensei? </vt:lpstr>
      <vt:lpstr>Hogy néz ki a rendszer?</vt:lpstr>
      <vt:lpstr>Hogy néz ki a rendszer - Vállalkozóként?</vt:lpstr>
      <vt:lpstr>Hogy néz ki a rendszer – MKLK fejlesztőként?</vt:lpstr>
      <vt:lpstr>PowerPoint-bemutató</vt:lpstr>
      <vt:lpstr>KÖSZÖNÖM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Sebő Szabolcs</dc:creator>
  <cp:lastModifiedBy>Sebő Szabolcs</cp:lastModifiedBy>
  <cp:revision>114</cp:revision>
  <dcterms:created xsi:type="dcterms:W3CDTF">2014-03-03T11:13:53Z</dcterms:created>
  <dcterms:modified xsi:type="dcterms:W3CDTF">2017-09-28T11:53:17Z</dcterms:modified>
</cp:coreProperties>
</file>